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9" r:id="rId14"/>
    <p:sldId id="280" r:id="rId15"/>
    <p:sldId id="281" r:id="rId16"/>
    <p:sldId id="283" r:id="rId17"/>
    <p:sldId id="266" r:id="rId18"/>
    <p:sldId id="276" r:id="rId19"/>
    <p:sldId id="277" r:id="rId20"/>
    <p:sldId id="278" r:id="rId21"/>
    <p:sldId id="286" r:id="rId22"/>
    <p:sldId id="285" r:id="rId23"/>
    <p:sldId id="288" r:id="rId24"/>
    <p:sldId id="287" r:id="rId25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Brightest Cepheid Variables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42-4934-BEB8-3EB320BBD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Limit of Hubble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31</c:v>
                </c:pt>
                <c:pt idx="1">
                  <c:v>31</c:v>
                </c:pt>
                <c:pt idx="2">
                  <c:v>31</c:v>
                </c:pt>
                <c:pt idx="3">
                  <c:v>31</c:v>
                </c:pt>
                <c:pt idx="4">
                  <c:v>31</c:v>
                </c:pt>
                <c:pt idx="5">
                  <c:v>31</c:v>
                </c:pt>
                <c:pt idx="6">
                  <c:v>31</c:v>
                </c:pt>
                <c:pt idx="7">
                  <c:v>31</c:v>
                </c:pt>
                <c:pt idx="8">
                  <c:v>31</c:v>
                </c:pt>
                <c:pt idx="9">
                  <c:v>31</c:v>
                </c:pt>
                <c:pt idx="10">
                  <c:v>31</c:v>
                </c:pt>
                <c:pt idx="11">
                  <c:v>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42-4934-BEB8-3EB320BBD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503160"/>
        <c:axId val="517503488"/>
      </c:scatterChart>
      <c:valAx>
        <c:axId val="51750316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Distance (parsecs)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488"/>
        <c:crossesAt val="-10"/>
        <c:crossBetween val="midCat"/>
      </c:valAx>
      <c:valAx>
        <c:axId val="51750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Apparent Magnitude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160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H (M+DE)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Sheet2!$C$5:$C$22</c:f>
              <c:numCache>
                <c:formatCode>General</c:formatCode>
                <c:ptCount val="18"/>
                <c:pt idx="0">
                  <c:v>0.62249497989943658</c:v>
                </c:pt>
                <c:pt idx="1">
                  <c:v>1</c:v>
                </c:pt>
                <c:pt idx="2">
                  <c:v>1.0080130455505028</c:v>
                </c:pt>
                <c:pt idx="3">
                  <c:v>1.0813417591122616</c:v>
                </c:pt>
                <c:pt idx="4">
                  <c:v>1.2086924753633572</c:v>
                </c:pt>
                <c:pt idx="5">
                  <c:v>1.4361406616345072</c:v>
                </c:pt>
                <c:pt idx="6">
                  <c:v>1.9493588689617927</c:v>
                </c:pt>
                <c:pt idx="7">
                  <c:v>2.5372228912730548</c:v>
                </c:pt>
                <c:pt idx="8">
                  <c:v>3.1937438845342623</c:v>
                </c:pt>
                <c:pt idx="9">
                  <c:v>3.9131189606246317</c:v>
                </c:pt>
                <c:pt idx="10">
                  <c:v>4.6904157598234297</c:v>
                </c:pt>
                <c:pt idx="11">
                  <c:v>5.5215486957917879</c:v>
                </c:pt>
                <c:pt idx="12">
                  <c:v>6.4031242374328485</c:v>
                </c:pt>
                <c:pt idx="13">
                  <c:v>7.3322915926741485</c:v>
                </c:pt>
                <c:pt idx="14">
                  <c:v>8.3066238629180749</c:v>
                </c:pt>
                <c:pt idx="15">
                  <c:v>9.3240280994857585</c:v>
                </c:pt>
                <c:pt idx="16">
                  <c:v>10.382677881933928</c:v>
                </c:pt>
                <c:pt idx="17">
                  <c:v>11.480962503205035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68-4B69-A2A4-393984047D5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H (M=0.3,k=0.7)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Sheet2!$D$5:$D$22</c:f>
              <c:numCache>
                <c:formatCode>General</c:formatCode>
                <c:ptCount val="18"/>
                <c:pt idx="0">
                  <c:v>0.46097722286464438</c:v>
                </c:pt>
                <c:pt idx="1">
                  <c:v>1</c:v>
                </c:pt>
                <c:pt idx="2">
                  <c:v>1.0115138654511859</c:v>
                </c:pt>
                <c:pt idx="3">
                  <c:v>1.1163780721601442</c:v>
                </c:pt>
                <c:pt idx="4">
                  <c:v>1.2960275845829825</c:v>
                </c:pt>
                <c:pt idx="5">
                  <c:v>1.6085707942145413</c:v>
                </c:pt>
                <c:pt idx="6">
                  <c:v>2.2803508501982757</c:v>
                </c:pt>
                <c:pt idx="7">
                  <c:v>3.0103986446980739</c:v>
                </c:pt>
                <c:pt idx="8">
                  <c:v>3.7947331922020551</c:v>
                </c:pt>
                <c:pt idx="9">
                  <c:v>4.630064794363034</c:v>
                </c:pt>
                <c:pt idx="10">
                  <c:v>5.5136195008360884</c:v>
                </c:pt>
                <c:pt idx="11">
                  <c:v>6.4430194784743584</c:v>
                </c:pt>
                <c:pt idx="12">
                  <c:v>7.416198487095663</c:v>
                </c:pt>
                <c:pt idx="13">
                  <c:v>8.4313403442157409</c:v>
                </c:pt>
                <c:pt idx="14">
                  <c:v>9.4868329805051381</c:v>
                </c:pt>
                <c:pt idx="15">
                  <c:v>10.58123338746481</c:v>
                </c:pt>
                <c:pt idx="16">
                  <c:v>11.713240371477058</c:v>
                </c:pt>
                <c:pt idx="17">
                  <c:v>12.881673027988251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68-4B69-A2A4-393984047D5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H (M=1)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Sheet2!$E$5:$E$22</c:f>
              <c:numCache>
                <c:formatCode>General</c:formatCode>
                <c:ptCount val="18"/>
                <c:pt idx="0">
                  <c:v>0.35355339059327379</c:v>
                </c:pt>
                <c:pt idx="1">
                  <c:v>1</c:v>
                </c:pt>
                <c:pt idx="2">
                  <c:v>1.0150374377332099</c:v>
                </c:pt>
                <c:pt idx="3">
                  <c:v>1.1536897329871669</c:v>
                </c:pt>
                <c:pt idx="4">
                  <c:v>1.3975424859373686</c:v>
                </c:pt>
                <c:pt idx="5">
                  <c:v>1.8371173070873836</c:v>
                </c:pt>
                <c:pt idx="6">
                  <c:v>2.8284271247461903</c:v>
                </c:pt>
                <c:pt idx="7">
                  <c:v>3.9528470752104741</c:v>
                </c:pt>
                <c:pt idx="8">
                  <c:v>5.196152422706632</c:v>
                </c:pt>
                <c:pt idx="9">
                  <c:v>6.5479004268543974</c:v>
                </c:pt>
                <c:pt idx="10">
                  <c:v>8</c:v>
                </c:pt>
                <c:pt idx="11">
                  <c:v>9.5459415460183923</c:v>
                </c:pt>
                <c:pt idx="12">
                  <c:v>11.180339887498949</c:v>
                </c:pt>
                <c:pt idx="13">
                  <c:v>12.898643339514431</c:v>
                </c:pt>
                <c:pt idx="14">
                  <c:v>14.696938456699069</c:v>
                </c:pt>
                <c:pt idx="15">
                  <c:v>16.57181341917655</c:v>
                </c:pt>
                <c:pt idx="16">
                  <c:v>18.520259177452136</c:v>
                </c:pt>
                <c:pt idx="17">
                  <c:v>20.539595906443729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368-4B69-A2A4-393984047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588976"/>
        <c:axId val="383761792"/>
      </c:scatterChart>
      <c:valAx>
        <c:axId val="52058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Redshift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61792"/>
        <c:crossesAt val="0.1"/>
        <c:crossBetween val="midCat"/>
      </c:valAx>
      <c:valAx>
        <c:axId val="383761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H / H0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58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106AD46-CCD9-4944-877A-617675B6DF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-Without knowing the distances to objects, we would be left with a very 2D picture of the universe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  <p:extLst>
      <p:ext uri="{BB962C8B-B14F-4D97-AF65-F5344CB8AC3E}">
        <p14:creationId xmlns:p14="http://schemas.microsoft.com/office/powerpoint/2010/main" val="165975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  <p:extLst>
      <p:ext uri="{BB962C8B-B14F-4D97-AF65-F5344CB8AC3E}">
        <p14:creationId xmlns:p14="http://schemas.microsoft.com/office/powerpoint/2010/main" val="26237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64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-In fact, that 2D view was considered correct for many years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-Many tried and failed to measure the distance to the celestial sphere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-Turns out that even Aristotle had good reason for believing that the geocentric model is correct…he was not able to observe parallax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-Copernicus also tried but failed to observe parallax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-wasn’t until 1838 that the first confirmed measurement of parallax was done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 few months later, a parallax was measured for alpha Centauri was published. This nearly won the award for closest star (and easiest to measure with parallax) but then proxima centauri was found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-At theta = 0.01” you can’t distinguish between the true motion of a star and fluctuations in the Earth’s atmosphere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Women in the early 1900s were not allowed to operate telescopes, so they were the barely paid human computers 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Levitt was measuring stars in the SMC when she noticed the trend between luminosity/absolute magnitude and the period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Leavitt’s law and a little patience while you take measurements of the period, you can easily get a reliable distance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method works both inside our galaxy and for other galaxies that have bright, luminous stars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  <p:extLst>
      <p:ext uri="{BB962C8B-B14F-4D97-AF65-F5344CB8AC3E}">
        <p14:creationId xmlns:p14="http://schemas.microsoft.com/office/powerpoint/2010/main" val="315646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1307160" y="649080"/>
            <a:ext cx="10401120" cy="58561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Seventh Outline Level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1270080" y="6603840"/>
            <a:ext cx="10464480" cy="1650600"/>
          </a:xfrm>
          <a:prstGeom prst="rect">
            <a:avLst/>
          </a:prstGeom>
        </p:spPr>
        <p:txBody>
          <a:bodyPr lIns="50760" tIns="50760" rIns="50760" bIns="50760" anchor="b"/>
          <a:lstStyle/>
          <a:p>
            <a:pPr algn="ctr">
              <a:lnSpc>
                <a:spcPct val="100000"/>
              </a:lnSpc>
            </a:pPr>
            <a:r>
              <a:rPr lang="en-US" sz="9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70080" y="8331120"/>
            <a:ext cx="10464480" cy="1269720"/>
          </a:xfrm>
          <a:prstGeom prst="rect">
            <a:avLst/>
          </a:prstGeom>
        </p:spPr>
        <p:txBody>
          <a:bodyPr lIns="50760" tIns="50760" rIns="50760" bIns="5076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45A7DE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905120" lvl="2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40160" lvl="3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174840" lvl="4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hart" Target="../charts/chart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2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t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tif"/><Relationship Id="rId5" Type="http://schemas.openxmlformats.org/officeDocument/2006/relationships/image" Target="../media/image7.tif"/><Relationship Id="rId4" Type="http://schemas.openxmlformats.org/officeDocument/2006/relationships/image" Target="../media/image9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t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tiff"/>
          <p:cNvPicPr/>
          <p:nvPr/>
        </p:nvPicPr>
        <p:blipFill>
          <a:blip r:embed="rId2"/>
          <a:srcRect l="3633" t="4332" r="7427" b="9184"/>
          <a:stretch/>
        </p:blipFill>
        <p:spPr>
          <a:xfrm rot="17747400">
            <a:off x="2035009" y="494751"/>
            <a:ext cx="8674200" cy="8434440"/>
          </a:xfrm>
          <a:prstGeom prst="rect">
            <a:avLst/>
          </a:prstGeom>
          <a:ln w="12600"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113763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Brian W. Mulligan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0310" y="888643"/>
            <a:ext cx="1246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Discovering Dark Energy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8036416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Sydney Sherman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</a:t>
            </a:r>
            <a:r>
              <a:rPr lang="en-US" sz="2758" b="0" strike="noStrike" spc="-1" baseline="31000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nd</a:t>
            </a: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Year Graduate Student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270080" y="-1332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 to Cepheids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3720" y="2259000"/>
            <a:ext cx="5555160" cy="1981080"/>
          </a:xfrm>
          <a:prstGeom prst="roundRect">
            <a:avLst>
              <a:gd name="adj" fmla="val 9614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Observe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 of variability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Apparent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549200" y="2049840"/>
            <a:ext cx="5082840" cy="2400120"/>
          </a:xfrm>
          <a:prstGeom prst="roundRect">
            <a:avLst>
              <a:gd name="adj" fmla="val 7937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Leavitt’s Law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Convert observed period into absolute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960720" y="5516640"/>
            <a:ext cx="5555160" cy="3588840"/>
          </a:xfrm>
          <a:prstGeom prst="roundRect">
            <a:avLst>
              <a:gd name="adj" fmla="val 5308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Find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Relate absolute magnitude and apparent magnitude to calculate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 - M = 5log(d) - 5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4"/>
          <a:stretch/>
        </p:blipFill>
        <p:spPr>
          <a:xfrm>
            <a:off x="6512400" y="3020760"/>
            <a:ext cx="952920" cy="45756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5"/>
          <a:stretch/>
        </p:blipFill>
        <p:spPr>
          <a:xfrm rot="8520000">
            <a:off x="7770960" y="4773600"/>
            <a:ext cx="1420560" cy="457560"/>
          </a:xfrm>
          <a:prstGeom prst="rect">
            <a:avLst/>
          </a:prstGeom>
          <a:ln>
            <a:noFill/>
          </a:ln>
        </p:spPr>
      </p:pic>
      <p:pic>
        <p:nvPicPr>
          <p:cNvPr id="210" name="pasted-image.tiff"/>
          <p:cNvPicPr/>
          <p:nvPr/>
        </p:nvPicPr>
        <p:blipFill>
          <a:blip r:embed="rId6"/>
          <a:stretch/>
        </p:blipFill>
        <p:spPr>
          <a:xfrm>
            <a:off x="-6480" y="3867120"/>
            <a:ext cx="1231560" cy="2018880"/>
          </a:xfrm>
          <a:prstGeom prst="rect">
            <a:avLst/>
          </a:prstGeom>
          <a:ln w="12600">
            <a:noFill/>
          </a:ln>
        </p:spPr>
      </p:pic>
      <p:sp>
        <p:nvSpPr>
          <p:cNvPr id="211" name="Line 5"/>
          <p:cNvSpPr/>
          <p:nvPr/>
        </p:nvSpPr>
        <p:spPr>
          <a:xfrm flipV="1">
            <a:off x="11139480" y="5241240"/>
            <a:ext cx="0" cy="143640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Line 6"/>
          <p:cNvSpPr/>
          <p:nvPr/>
        </p:nvSpPr>
        <p:spPr>
          <a:xfrm>
            <a:off x="10846440" y="6486840"/>
            <a:ext cx="184140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Line 7"/>
          <p:cNvSpPr/>
          <p:nvPr/>
        </p:nvSpPr>
        <p:spPr>
          <a:xfrm flipV="1">
            <a:off x="11333160" y="5694480"/>
            <a:ext cx="867960" cy="5097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8"/>
          <p:cNvSpPr/>
          <p:nvPr/>
        </p:nvSpPr>
        <p:spPr>
          <a:xfrm>
            <a:off x="11571120" y="6517800"/>
            <a:ext cx="3920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635120" y="5534640"/>
            <a:ext cx="49068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10428120" y="4948200"/>
            <a:ext cx="2406240" cy="2462760"/>
          </a:xfrm>
          <a:prstGeom prst="ellipse">
            <a:avLst/>
          </a:pr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Line 11"/>
          <p:cNvSpPr/>
          <p:nvPr/>
        </p:nvSpPr>
        <p:spPr>
          <a:xfrm flipV="1">
            <a:off x="10763280" y="4459320"/>
            <a:ext cx="859680" cy="86004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12"/>
          <p:cNvSpPr/>
          <p:nvPr/>
        </p:nvSpPr>
        <p:spPr>
          <a:xfrm>
            <a:off x="11626560" y="4445640"/>
            <a:ext cx="912960" cy="91260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pasted-image.tiff"/>
          <p:cNvPicPr/>
          <p:nvPr/>
        </p:nvPicPr>
        <p:blipFill>
          <a:blip r:embed="rId7"/>
          <a:srcRect l="2142" t="4198" r="6948" b="3969"/>
          <a:stretch/>
        </p:blipFill>
        <p:spPr>
          <a:xfrm>
            <a:off x="1894680" y="5556960"/>
            <a:ext cx="1841040" cy="18597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Distances to Everything Else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5240" y="1746720"/>
            <a:ext cx="5488200" cy="3441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1920, Edwin Hubble noticed a clear relation between the recession velocity of galaxies and their distances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8" name="Screen Shot 2016-07-03 at 12.25.49 AM.png"/>
          <p:cNvPicPr/>
          <p:nvPr/>
        </p:nvPicPr>
        <p:blipFill>
          <a:blip r:embed="rId4"/>
          <a:stretch/>
        </p:blipFill>
        <p:spPr>
          <a:xfrm>
            <a:off x="5708160" y="1917360"/>
            <a:ext cx="6959160" cy="42922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488560" y="6030000"/>
            <a:ext cx="7398720" cy="91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recession velocity = H</a:t>
            </a:r>
            <a:r>
              <a:rPr lang="en-US" sz="3900" b="0" strike="noStrike" spc="-1" baseline="-500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0 </a:t>
            </a: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*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creen Shot 2016-07-03 at 4.33.12 PM.png"/>
          <p:cNvPicPr/>
          <p:nvPr/>
        </p:nvPicPr>
        <p:blipFill>
          <a:blip r:embed="rId5"/>
          <a:stretch/>
        </p:blipFill>
        <p:spPr>
          <a:xfrm>
            <a:off x="254880" y="5139720"/>
            <a:ext cx="5129280" cy="436176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640120" y="6923160"/>
            <a:ext cx="7398720" cy="2635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Hubble studied the spectra of galaxies and found their distance using the </a:t>
            </a:r>
            <a:r>
              <a:rPr lang="en-US" sz="38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oppler shift in their spectral lines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Modern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55" y="1911927"/>
            <a:ext cx="9284388" cy="6099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724" y="2961052"/>
                <a:ext cx="3409331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b="0" dirty="0"/>
                  <a:t>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4" y="2961052"/>
                <a:ext cx="3409331" cy="1049646"/>
              </a:xfrm>
              <a:prstGeom prst="rect">
                <a:avLst/>
              </a:prstGeom>
              <a:blipFill>
                <a:blip r:embed="rId4"/>
                <a:stretch>
                  <a:fillRect t="-3488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668982" y="8201891"/>
            <a:ext cx="1194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Hubble Space Telescope measurements using </a:t>
            </a:r>
            <a:r>
              <a:rPr lang="en-US" dirty="0" err="1"/>
              <a:t>Cepheids</a:t>
            </a:r>
            <a:r>
              <a:rPr lang="en-US" dirty="0"/>
              <a:t> (2001)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00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Most Recent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2" descr="https://upload.wikimedia.org/wikipedia/commons/b/b7/Recent_Hubble%27s_Constant_Val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72" y="1917220"/>
            <a:ext cx="4290920" cy="69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68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r>
                  <a:rPr lang="en-US" sz="4400" b="0" dirty="0"/>
                  <a:t> 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blipFill>
                <a:blip r:embed="rId4"/>
                <a:stretch>
                  <a:fillRect t="-3488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26895" y="5662267"/>
            <a:ext cx="3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(2013 Planck Mission, 2016 SDSS)</a:t>
            </a:r>
          </a:p>
        </p:txBody>
      </p:sp>
    </p:spTree>
    <p:extLst>
      <p:ext uri="{BB962C8B-B14F-4D97-AF65-F5344CB8AC3E}">
        <p14:creationId xmlns:p14="http://schemas.microsoft.com/office/powerpoint/2010/main" val="954385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Getting Beyond </a:t>
            </a:r>
            <a:r>
              <a:rPr lang="en-US" sz="79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972644"/>
              </p:ext>
            </p:extLst>
          </p:nvPr>
        </p:nvGraphicFramePr>
        <p:xfrm>
          <a:off x="2036505" y="2148790"/>
          <a:ext cx="83058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7500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r>
                  <a:rPr lang="en-US" sz="3200" dirty="0"/>
                  <a:t>z ~ 0.025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blipFill>
                <a:blip r:embed="rId4"/>
                <a:stretch>
                  <a:fillRect l="-6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019309" y="7910945"/>
            <a:ext cx="3560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100,000,000 pc = 100 </a:t>
            </a:r>
            <a:r>
              <a:rPr lang="en-US" sz="2800" dirty="0" err="1"/>
              <a:t>Mpc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772400" y="4128655"/>
            <a:ext cx="1842655" cy="378229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91345" y="2313708"/>
            <a:ext cx="6373091" cy="1690255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2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054" name="Picture 6" descr="https://upload.wikimedia.org/wikipedia/commons/b/bb/OffsetT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27" y="2916381"/>
            <a:ext cx="6683375" cy="48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Arrow Connector 223"/>
          <p:cNvCxnSpPr/>
          <p:nvPr/>
        </p:nvCxnSpPr>
        <p:spPr>
          <a:xfrm>
            <a:off x="5708073" y="8146473"/>
            <a:ext cx="502920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6082145" y="8506691"/>
            <a:ext cx="405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Brighter</a:t>
            </a:r>
          </a:p>
        </p:txBody>
      </p:sp>
      <p:cxnSp>
        <p:nvCxnSpPr>
          <p:cNvPr id="228" name="Straight Arrow Connector 227"/>
          <p:cNvCxnSpPr/>
          <p:nvPr/>
        </p:nvCxnSpPr>
        <p:spPr>
          <a:xfrm flipV="1">
            <a:off x="4294909" y="3297382"/>
            <a:ext cx="0" cy="365760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1350819" y="4488873"/>
            <a:ext cx="2687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Spinning Faster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992485" y="1893305"/>
            <a:ext cx="9019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Tully-Fisher Relation</a:t>
            </a:r>
          </a:p>
        </p:txBody>
      </p:sp>
    </p:spTree>
    <p:extLst>
      <p:ext uri="{BB962C8B-B14F-4D97-AF65-F5344CB8AC3E}">
        <p14:creationId xmlns:p14="http://schemas.microsoft.com/office/powerpoint/2010/main" val="415472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572120"/>
            <a:ext cx="12642840" cy="4258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than </a:t>
            </a:r>
            <a:r>
              <a:rPr lang="en-US" sz="46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1,000,000 x as bright  - see them out to 100 </a:t>
            </a:r>
            <a:r>
              <a:rPr lang="en-US" sz="3300" b="0" i="1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</a:t>
            </a:r>
            <a:r>
              <a:rPr lang="en-US" sz="33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pc</a:t>
            </a:r>
            <a:endParaRPr lang="en-US" sz="3300" b="0" strike="noStrike" spc="-1" dirty="0">
              <a:solidFill>
                <a:srgbClr val="38566F"/>
              </a:solidFill>
              <a:uFill>
                <a:solidFill>
                  <a:srgbClr val="FFFFFF"/>
                </a:solidFill>
              </a:uFill>
              <a:latin typeface="Georgia"/>
              <a:ea typeface="Georgia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Very reliable luminosity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All are about the same brightness (with caveats)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290945" y="5455560"/>
            <a:ext cx="4867898" cy="4221120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http://www.as.utexas.edu/~gebhardt/plots/sngalaxi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1" y="5304077"/>
            <a:ext cx="5854700" cy="45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7267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Downsides: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Don’t know when they will happen</a:t>
            </a: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really know how they work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white dwarfs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all about the same mass when they explode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know which mechanism</a:t>
            </a:r>
          </a:p>
          <a:p>
            <a:pPr marL="2184480" lvl="3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Maybe both?</a:t>
            </a:r>
          </a:p>
          <a:p>
            <a:pPr marL="1727280" lvl="2" indent="-634680">
              <a:buBlip>
                <a:blip r:embed="rId2"/>
              </a:buBlip>
            </a:pPr>
            <a:endParaRPr lang="en-US" sz="3300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1727280" lvl="2" indent="-634680">
              <a:buBlip>
                <a:blip r:embed="rId2"/>
              </a:buBlip>
            </a:pPr>
            <a:endParaRPr lang="en-US" sz="3300" b="0" strike="noStrike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8312727" y="5250873"/>
            <a:ext cx="4510833" cy="43226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98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2103676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29" y="2598233"/>
            <a:ext cx="5441144" cy="6940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147454" y="9169015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</p:spTree>
    <p:extLst>
      <p:ext uri="{BB962C8B-B14F-4D97-AF65-F5344CB8AC3E}">
        <p14:creationId xmlns:p14="http://schemas.microsoft.com/office/powerpoint/2010/main" val="12912536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2" y="2274120"/>
            <a:ext cx="5305425" cy="687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211" y="2826328"/>
            <a:ext cx="71151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7564" y="9171709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</p:spTree>
    <p:extLst>
      <p:ext uri="{BB962C8B-B14F-4D97-AF65-F5344CB8AC3E}">
        <p14:creationId xmlns:p14="http://schemas.microsoft.com/office/powerpoint/2010/main" val="344205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70080" y="6603840"/>
            <a:ext cx="10464480" cy="165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Shape 2"/>
              <p:cNvSpPr txBox="1"/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is the expansion rate?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it?</a:t>
                </a: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𝐸𝑥𝑝𝑎𝑛𝑠𝑖𝑜𝑛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𝑉𝑒𝑙𝑜𝑐𝑖𝑡𝑦</m:t>
                          </m:r>
                        </m:num>
                        <m:den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den>
                      </m:f>
                    </m:oMath>
                  </m:oMathPara>
                </a14:m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velocity?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Redshift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instrument do we use to measure redshift?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Spectrograph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distance?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</p:txBody>
          </p:sp>
        </mc:Choice>
        <mc:Fallback>
          <p:sp>
            <p:nvSpPr>
              <p:cNvPr id="8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blipFill>
                <a:blip r:embed="rId2"/>
                <a:stretch>
                  <a:fillRect l="-2343" t="-2914" b="-36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(most recent)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309" y="7124023"/>
            <a:ext cx="26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(Kessler et al. 2009)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980"/>
            <a:ext cx="6359268" cy="4096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41" y="2274120"/>
            <a:ext cx="4616702" cy="3750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95" y="6024947"/>
            <a:ext cx="4660393" cy="3639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459" y="9294743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Neilsen</a:t>
            </a:r>
            <a:r>
              <a:rPr lang="en-US" dirty="0"/>
              <a:t>, </a:t>
            </a:r>
            <a:r>
              <a:rPr lang="en-US" dirty="0" err="1"/>
              <a:t>Guffanti</a:t>
            </a:r>
            <a:r>
              <a:rPr lang="en-US" dirty="0"/>
              <a:t>, &amp; Sarkar 2016)</a:t>
            </a:r>
          </a:p>
        </p:txBody>
      </p:sp>
    </p:spTree>
    <p:extLst>
      <p:ext uri="{BB962C8B-B14F-4D97-AF65-F5344CB8AC3E}">
        <p14:creationId xmlns:p14="http://schemas.microsoft.com/office/powerpoint/2010/main" val="970975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Dark Energy &amp; Curvature?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3048000" y="3754582"/>
            <a:ext cx="27709" cy="19534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89564" y="3628337"/>
            <a:ext cx="2313709" cy="20520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9820" y="5806609"/>
            <a:ext cx="455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Slow down expansion (gravity)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769927" y="3380509"/>
            <a:ext cx="13855" cy="24261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35436" y="5808163"/>
            <a:ext cx="4668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Could slow it down or speed it up</a:t>
            </a:r>
          </a:p>
          <a:p>
            <a:r>
              <a:rPr lang="en-US" sz="2400" dirty="0"/>
              <a:t>(but probably = 0 or is </a:t>
            </a:r>
            <a:r>
              <a:rPr lang="en-US" sz="2400" dirty="0" err="1"/>
              <a:t>reaaaaaallllllly</a:t>
            </a:r>
            <a:r>
              <a:rPr lang="en-US" sz="2400" dirty="0"/>
              <a:t> tiny compared to r, M)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1104418" y="3628337"/>
            <a:ext cx="1281546" cy="437959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12327" y="7980218"/>
            <a:ext cx="756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Don’t know anything about this, but makes the math work out</a:t>
            </a:r>
          </a:p>
        </p:txBody>
      </p:sp>
    </p:spTree>
    <p:extLst>
      <p:ext uri="{BB962C8B-B14F-4D97-AF65-F5344CB8AC3E}">
        <p14:creationId xmlns:p14="http://schemas.microsoft.com/office/powerpoint/2010/main" val="15697455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Modern Values for the Terms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m:rPr>
                              <m:nor/>
                            </m:rPr>
                            <a:rPr lang="el-GR" sz="320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3510" y="5631153"/>
                <a:ext cx="20108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=0.29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631153"/>
                <a:ext cx="20108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=0.70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9616937-FDCC-4257-8DF5-CED8691C9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855983"/>
              </p:ext>
            </p:extLst>
          </p:nvPr>
        </p:nvGraphicFramePr>
        <p:xfrm>
          <a:off x="3519054" y="3780528"/>
          <a:ext cx="8589818" cy="5571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=0.11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=0.03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8126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Models with DE, etc.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170" name="Picture 2" descr="http://www.as.utexas.edu/~gebhardt/plots/sn1.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82" y="3202376"/>
            <a:ext cx="8833686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731818" y="4890656"/>
            <a:ext cx="955964" cy="12746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6501939"/>
            <a:ext cx="2812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Relative brightness of things we see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1734560" y="3297382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11783171" y="5435988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1249892" y="5863246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1208789" y="3544532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215745" y="6303818"/>
            <a:ext cx="1814946" cy="23829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728" y="8686800"/>
            <a:ext cx="1236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Objects far away are </a:t>
            </a:r>
            <a:r>
              <a:rPr lang="en-US" sz="2400" b="1" i="1" dirty="0"/>
              <a:t>brighter</a:t>
            </a:r>
            <a:r>
              <a:rPr lang="en-US" sz="2400" dirty="0"/>
              <a:t> than we expect, because they are </a:t>
            </a:r>
            <a:r>
              <a:rPr lang="en-US" sz="2400" b="1" i="1" dirty="0"/>
              <a:t>closer</a:t>
            </a:r>
            <a:r>
              <a:rPr lang="en-US" sz="2400" i="1" dirty="0"/>
              <a:t> </a:t>
            </a:r>
            <a:r>
              <a:rPr lang="en-US" sz="2400" dirty="0"/>
              <a:t>than we expect</a:t>
            </a:r>
          </a:p>
        </p:txBody>
      </p:sp>
    </p:spTree>
    <p:extLst>
      <p:ext uri="{BB962C8B-B14F-4D97-AF65-F5344CB8AC3E}">
        <p14:creationId xmlns:p14="http://schemas.microsoft.com/office/powerpoint/2010/main" val="1929229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-72360" y="-265680"/>
            <a:ext cx="131490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Cosmological Distance Ladder 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6" name="pasted-image.tiff"/>
          <p:cNvPicPr/>
          <p:nvPr/>
        </p:nvPicPr>
        <p:blipFill>
          <a:blip r:embed="rId3"/>
          <a:srcRect l="541" t="240" r="766" b="1834"/>
          <a:stretch/>
        </p:blipFill>
        <p:spPr>
          <a:xfrm>
            <a:off x="2476080" y="1999080"/>
            <a:ext cx="2723760" cy="748008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4921920" y="1921320"/>
            <a:ext cx="3419640" cy="1167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asted-image.tiff"/>
          <p:cNvPicPr/>
          <p:nvPr/>
        </p:nvPicPr>
        <p:blipFill>
          <a:blip r:embed="rId4"/>
          <a:srcRect l="212" t="302" r="265" b="321"/>
          <a:stretch/>
        </p:blipFill>
        <p:spPr>
          <a:xfrm>
            <a:off x="3362400" y="8680320"/>
            <a:ext cx="916200" cy="8550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5182560" y="8721720"/>
            <a:ext cx="15472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Earth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147640" y="7773840"/>
            <a:ext cx="11008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Sun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096160" y="6686640"/>
            <a:ext cx="52938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Near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asted-image.png"/>
          <p:cNvPicPr/>
          <p:nvPr/>
        </p:nvPicPr>
        <p:blipFill>
          <a:blip r:embed="rId5"/>
          <a:srcRect l="8856" t="9318" r="9368" b="9418"/>
          <a:stretch/>
        </p:blipFill>
        <p:spPr>
          <a:xfrm>
            <a:off x="3477600" y="2010600"/>
            <a:ext cx="685440" cy="685800"/>
          </a:xfrm>
          <a:prstGeom prst="rect">
            <a:avLst/>
          </a:prstGeom>
          <a:ln w="12600"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4964760" y="314568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Explode Predictably (Type Ia Supernovae)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asted-image.tiff"/>
          <p:cNvPicPr/>
          <p:nvPr/>
        </p:nvPicPr>
        <p:blipFill>
          <a:blip r:embed="rId6"/>
          <a:stretch/>
        </p:blipFill>
        <p:spPr>
          <a:xfrm>
            <a:off x="3296520" y="7633440"/>
            <a:ext cx="1047960" cy="99036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424080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8"/>
          <p:cNvSpPr/>
          <p:nvPr/>
        </p:nvSpPr>
        <p:spPr>
          <a:xfrm>
            <a:off x="385164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9"/>
          <p:cNvSpPr/>
          <p:nvPr/>
        </p:nvSpPr>
        <p:spPr>
          <a:xfrm>
            <a:off x="338508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10"/>
          <p:cNvSpPr/>
          <p:nvPr/>
        </p:nvSpPr>
        <p:spPr>
          <a:xfrm>
            <a:off x="302652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pasted-image.tiff"/>
          <p:cNvPicPr/>
          <p:nvPr/>
        </p:nvPicPr>
        <p:blipFill>
          <a:blip r:embed="rId7"/>
          <a:srcRect l="3926" t="3928" r="3990" b="5027"/>
          <a:stretch/>
        </p:blipFill>
        <p:spPr>
          <a:xfrm>
            <a:off x="3129840" y="3243960"/>
            <a:ext cx="1380960" cy="1351800"/>
          </a:xfrm>
          <a:prstGeom prst="rect">
            <a:avLst/>
          </a:prstGeom>
          <a:ln w="12600">
            <a:noFill/>
          </a:ln>
        </p:spPr>
      </p:pic>
      <p:pic>
        <p:nvPicPr>
          <p:cNvPr id="100" name="pasted-image.tiff"/>
          <p:cNvPicPr/>
          <p:nvPr/>
        </p:nvPicPr>
        <p:blipFill>
          <a:blip r:embed="rId8"/>
          <a:srcRect l="8110" t="72515" r="19475" b="3500"/>
          <a:stretch/>
        </p:blipFill>
        <p:spPr>
          <a:xfrm>
            <a:off x="3090600" y="5409720"/>
            <a:ext cx="1464120" cy="263880"/>
          </a:xfrm>
          <a:prstGeom prst="rect">
            <a:avLst/>
          </a:prstGeom>
          <a:ln w="12600">
            <a:noFill/>
          </a:ln>
        </p:spPr>
      </p:pic>
      <p:sp>
        <p:nvSpPr>
          <p:cNvPr id="101" name="CustomShape 11"/>
          <p:cNvSpPr/>
          <p:nvPr/>
        </p:nvSpPr>
        <p:spPr>
          <a:xfrm>
            <a:off x="4964760" y="476640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Vary Predictably (Cepheid Variables)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-205560" y="1800"/>
            <a:ext cx="13004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 Ancient Universe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3" name="pasted-image.tiff"/>
          <p:cNvPicPr/>
          <p:nvPr/>
        </p:nvPicPr>
        <p:blipFill>
          <a:blip r:embed="rId3"/>
          <a:stretch/>
        </p:blipFill>
        <p:spPr>
          <a:xfrm>
            <a:off x="1362600" y="2094480"/>
            <a:ext cx="2111400" cy="266364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/>
        </p:blipFill>
        <p:spPr>
          <a:xfrm>
            <a:off x="1349640" y="1775880"/>
            <a:ext cx="2136960" cy="308376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766080" y="4787640"/>
            <a:ext cx="330444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Aristotle 350 BC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4089600" y="1825560"/>
            <a:ext cx="8831880" cy="3750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and other “heavenly bodies” move on transparent spheres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Earth is the center of the universe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creative geometry for this to </a:t>
            </a:r>
            <a:r>
              <a:rPr lang="en-US" sz="3909" b="0" i="1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almost</a:t>
            </a: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work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7" name="pasted-image.tiff"/>
          <p:cNvPicPr/>
          <p:nvPr/>
        </p:nvPicPr>
        <p:blipFill>
          <a:blip r:embed="rId6"/>
          <a:stretch/>
        </p:blipFill>
        <p:spPr>
          <a:xfrm>
            <a:off x="1095480" y="5847480"/>
            <a:ext cx="2646000" cy="308376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7"/>
          <a:stretch/>
        </p:blipFill>
        <p:spPr>
          <a:xfrm>
            <a:off x="1082520" y="5528880"/>
            <a:ext cx="2671200" cy="350388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56520" y="8971920"/>
            <a:ext cx="472356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Copernicus 1473 - 1543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425480" y="5974560"/>
            <a:ext cx="3742200" cy="294588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2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can be much less creative with geometry if the Sun is the center of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asted-image.tiff"/>
          <p:cNvPicPr/>
          <p:nvPr/>
        </p:nvPicPr>
        <p:blipFill>
          <a:blip r:embed="rId8"/>
          <a:stretch/>
        </p:blipFill>
        <p:spPr>
          <a:xfrm>
            <a:off x="8839440" y="5510880"/>
            <a:ext cx="3780360" cy="3873240"/>
          </a:xfrm>
          <a:prstGeom prst="rect">
            <a:avLst/>
          </a:prstGeom>
          <a:ln w="25560">
            <a:noFill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816280" y="6249240"/>
            <a:ext cx="628056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2"/>
          <p:cNvSpPr/>
          <p:nvPr/>
        </p:nvSpPr>
        <p:spPr>
          <a:xfrm flipV="1">
            <a:off x="2771280" y="4450680"/>
            <a:ext cx="0" cy="167148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3"/>
          <p:cNvSpPr/>
          <p:nvPr/>
        </p:nvSpPr>
        <p:spPr>
          <a:xfrm flipV="1">
            <a:off x="2861280" y="58413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4"/>
          <p:cNvSpPr/>
          <p:nvPr/>
        </p:nvSpPr>
        <p:spPr>
          <a:xfrm>
            <a:off x="2861280" y="4357800"/>
            <a:ext cx="7628400" cy="234432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941040" y="44096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TextShape 6"/>
          <p:cNvSpPr txBox="1"/>
          <p:nvPr/>
        </p:nvSpPr>
        <p:spPr>
          <a:xfrm>
            <a:off x="-118080" y="254160"/>
            <a:ext cx="13139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Ancients Had Trouble With Parallax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950040" y="2535480"/>
            <a:ext cx="10464480" cy="16704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US" sz="387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Stellar Parallax = The apparent motion of foreground stars relative to background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19" name="pasted-image.tiff"/>
          <p:cNvPicPr/>
          <p:nvPr/>
        </p:nvPicPr>
        <p:blipFill>
          <a:blip r:embed="rId4"/>
          <a:stretch/>
        </p:blipFill>
        <p:spPr>
          <a:xfrm>
            <a:off x="2379600" y="58712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20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788076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21" name="CustomShape 8"/>
          <p:cNvSpPr/>
          <p:nvPr/>
        </p:nvSpPr>
        <p:spPr>
          <a:xfrm>
            <a:off x="8919720" y="608616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9"/>
          <p:cNvSpPr/>
          <p:nvPr/>
        </p:nvSpPr>
        <p:spPr>
          <a:xfrm>
            <a:off x="10761840" y="7173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10"/>
          <p:cNvSpPr/>
          <p:nvPr/>
        </p:nvSpPr>
        <p:spPr>
          <a:xfrm>
            <a:off x="11195640" y="714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1"/>
          <p:cNvSpPr/>
          <p:nvPr/>
        </p:nvSpPr>
        <p:spPr>
          <a:xfrm>
            <a:off x="10761840" y="6692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2"/>
          <p:cNvSpPr/>
          <p:nvPr/>
        </p:nvSpPr>
        <p:spPr>
          <a:xfrm>
            <a:off x="11015640" y="68864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13"/>
          <p:cNvSpPr/>
          <p:nvPr/>
        </p:nvSpPr>
        <p:spPr>
          <a:xfrm>
            <a:off x="11268720" y="6500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4"/>
          <p:cNvSpPr/>
          <p:nvPr/>
        </p:nvSpPr>
        <p:spPr>
          <a:xfrm>
            <a:off x="10661400" y="6212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5"/>
          <p:cNvSpPr/>
          <p:nvPr/>
        </p:nvSpPr>
        <p:spPr>
          <a:xfrm>
            <a:off x="10964880" y="6370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6"/>
          <p:cNvSpPr/>
          <p:nvPr/>
        </p:nvSpPr>
        <p:spPr>
          <a:xfrm>
            <a:off x="11195640" y="60480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7"/>
          <p:cNvSpPr/>
          <p:nvPr/>
        </p:nvSpPr>
        <p:spPr>
          <a:xfrm>
            <a:off x="10761840" y="57942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8"/>
          <p:cNvSpPr/>
          <p:nvPr/>
        </p:nvSpPr>
        <p:spPr>
          <a:xfrm>
            <a:off x="10661400" y="54640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9"/>
          <p:cNvSpPr/>
          <p:nvPr/>
        </p:nvSpPr>
        <p:spPr>
          <a:xfrm>
            <a:off x="11195640" y="559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0"/>
          <p:cNvSpPr/>
          <p:nvPr/>
        </p:nvSpPr>
        <p:spPr>
          <a:xfrm>
            <a:off x="10964880" y="5375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1"/>
          <p:cNvSpPr/>
          <p:nvPr/>
        </p:nvSpPr>
        <p:spPr>
          <a:xfrm>
            <a:off x="10761840" y="4956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22"/>
          <p:cNvSpPr/>
          <p:nvPr/>
        </p:nvSpPr>
        <p:spPr>
          <a:xfrm>
            <a:off x="11195640" y="50828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3"/>
          <p:cNvSpPr/>
          <p:nvPr/>
        </p:nvSpPr>
        <p:spPr>
          <a:xfrm>
            <a:off x="11015640" y="4701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41821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38" name="CustomShape 24"/>
          <p:cNvSpPr/>
          <p:nvPr/>
        </p:nvSpPr>
        <p:spPr>
          <a:xfrm>
            <a:off x="800640" y="7632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5"/>
          <p:cNvSpPr/>
          <p:nvPr/>
        </p:nvSpPr>
        <p:spPr>
          <a:xfrm>
            <a:off x="898920" y="411444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asted-image.tiff"/>
          <p:cNvPicPr/>
          <p:nvPr/>
        </p:nvPicPr>
        <p:blipFill>
          <a:blip r:embed="rId6"/>
          <a:srcRect l="39770" t="65663" r="37032" b="16881"/>
          <a:stretch/>
        </p:blipFill>
        <p:spPr>
          <a:xfrm>
            <a:off x="6748200" y="8217000"/>
            <a:ext cx="2332080" cy="758520"/>
          </a:xfrm>
          <a:prstGeom prst="rect">
            <a:avLst/>
          </a:prstGeom>
          <a:ln w="12600">
            <a:noFill/>
          </a:ln>
        </p:spPr>
      </p:pic>
      <p:pic>
        <p:nvPicPr>
          <p:cNvPr id="141" name="pasted-image.tiff"/>
          <p:cNvPicPr/>
          <p:nvPr/>
        </p:nvPicPr>
        <p:blipFill>
          <a:blip r:embed="rId6"/>
          <a:srcRect l="39588" t="19807" r="36887" b="62290"/>
          <a:stretch/>
        </p:blipFill>
        <p:spPr>
          <a:xfrm>
            <a:off x="9407880" y="8209440"/>
            <a:ext cx="2352240" cy="774000"/>
          </a:xfrm>
          <a:prstGeom prst="rect">
            <a:avLst/>
          </a:prstGeom>
          <a:ln w="12600">
            <a:noFill/>
          </a:ln>
        </p:spPr>
      </p:pic>
      <p:sp>
        <p:nvSpPr>
          <p:cNvPr id="142" name="CustomShape 26"/>
          <p:cNvSpPr/>
          <p:nvPr/>
        </p:nvSpPr>
        <p:spPr>
          <a:xfrm>
            <a:off x="7123320" y="8721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7"/>
          <p:cNvSpPr/>
          <p:nvPr/>
        </p:nvSpPr>
        <p:spPr>
          <a:xfrm>
            <a:off x="10126800" y="895788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5480" y="-25920"/>
            <a:ext cx="129733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Parallax Measurement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19920" y="2043720"/>
            <a:ext cx="7508520" cy="6702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Measured by Friedrich Wilhelm Bessel in 1838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Determined that the star 61 Cygni has a parallax of 0.314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~700,000 AU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true value is 0.287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but Bessel got pretty close!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46" name="pasted-image.png"/>
          <p:cNvPicPr/>
          <p:nvPr/>
        </p:nvPicPr>
        <p:blipFill>
          <a:blip r:embed="rId4"/>
          <a:stretch/>
        </p:blipFill>
        <p:spPr>
          <a:xfrm>
            <a:off x="8503200" y="2454480"/>
            <a:ext cx="3809520" cy="552420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5"/>
          <a:stretch/>
        </p:blipFill>
        <p:spPr>
          <a:xfrm>
            <a:off x="8490600" y="2135880"/>
            <a:ext cx="3835080" cy="594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 1"/>
          <p:cNvSpPr/>
          <p:nvPr/>
        </p:nvSpPr>
        <p:spPr>
          <a:xfrm flipV="1">
            <a:off x="3030840" y="2192760"/>
            <a:ext cx="0" cy="167184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Line 2"/>
          <p:cNvSpPr/>
          <p:nvPr/>
        </p:nvSpPr>
        <p:spPr>
          <a:xfrm>
            <a:off x="3075840" y="3991320"/>
            <a:ext cx="628092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3"/>
          <p:cNvSpPr txBox="1"/>
          <p:nvPr/>
        </p:nvSpPr>
        <p:spPr>
          <a:xfrm>
            <a:off x="718920" y="-25920"/>
            <a:ext cx="116179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 Useful is Parallax?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1" name="Line 4"/>
          <p:cNvSpPr/>
          <p:nvPr/>
        </p:nvSpPr>
        <p:spPr>
          <a:xfrm flipV="1">
            <a:off x="3140640" y="35679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Line 5"/>
          <p:cNvSpPr/>
          <p:nvPr/>
        </p:nvSpPr>
        <p:spPr>
          <a:xfrm>
            <a:off x="3140640" y="2084400"/>
            <a:ext cx="7628400" cy="2344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1220400" y="21362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asted-image.tiff"/>
          <p:cNvPicPr/>
          <p:nvPr/>
        </p:nvPicPr>
        <p:blipFill>
          <a:blip r:embed="rId3"/>
          <a:stretch/>
        </p:blipFill>
        <p:spPr>
          <a:xfrm>
            <a:off x="2658960" y="35978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55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5607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56" name="CustomShape 7"/>
          <p:cNvSpPr/>
          <p:nvPr/>
        </p:nvSpPr>
        <p:spPr>
          <a:xfrm>
            <a:off x="9199440" y="381312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8"/>
          <p:cNvSpPr/>
          <p:nvPr/>
        </p:nvSpPr>
        <p:spPr>
          <a:xfrm>
            <a:off x="11041200" y="489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11475000" y="4876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10"/>
          <p:cNvSpPr/>
          <p:nvPr/>
        </p:nvSpPr>
        <p:spPr>
          <a:xfrm>
            <a:off x="11041200" y="4419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1"/>
          <p:cNvSpPr/>
          <p:nvPr/>
        </p:nvSpPr>
        <p:spPr>
          <a:xfrm>
            <a:off x="11295360" y="46130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2"/>
          <p:cNvSpPr/>
          <p:nvPr/>
        </p:nvSpPr>
        <p:spPr>
          <a:xfrm>
            <a:off x="11548080" y="4227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3"/>
          <p:cNvSpPr/>
          <p:nvPr/>
        </p:nvSpPr>
        <p:spPr>
          <a:xfrm>
            <a:off x="10940760" y="3938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4"/>
          <p:cNvSpPr/>
          <p:nvPr/>
        </p:nvSpPr>
        <p:spPr>
          <a:xfrm>
            <a:off x="11244240" y="4097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5"/>
          <p:cNvSpPr/>
          <p:nvPr/>
        </p:nvSpPr>
        <p:spPr>
          <a:xfrm>
            <a:off x="11475000" y="3774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6"/>
          <p:cNvSpPr/>
          <p:nvPr/>
        </p:nvSpPr>
        <p:spPr>
          <a:xfrm>
            <a:off x="11041200" y="352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7"/>
          <p:cNvSpPr/>
          <p:nvPr/>
        </p:nvSpPr>
        <p:spPr>
          <a:xfrm>
            <a:off x="10940760" y="31906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8"/>
          <p:cNvSpPr/>
          <p:nvPr/>
        </p:nvSpPr>
        <p:spPr>
          <a:xfrm>
            <a:off x="11475000" y="3317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9"/>
          <p:cNvSpPr/>
          <p:nvPr/>
        </p:nvSpPr>
        <p:spPr>
          <a:xfrm>
            <a:off x="11244240" y="3101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0"/>
          <p:cNvSpPr/>
          <p:nvPr/>
        </p:nvSpPr>
        <p:spPr>
          <a:xfrm>
            <a:off x="11041200" y="26827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1"/>
          <p:cNvSpPr/>
          <p:nvPr/>
        </p:nvSpPr>
        <p:spPr>
          <a:xfrm>
            <a:off x="11475000" y="2809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2"/>
          <p:cNvSpPr/>
          <p:nvPr/>
        </p:nvSpPr>
        <p:spPr>
          <a:xfrm>
            <a:off x="11295360" y="2428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1908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73" name="CustomShape 23"/>
          <p:cNvSpPr/>
          <p:nvPr/>
        </p:nvSpPr>
        <p:spPr>
          <a:xfrm>
            <a:off x="7920000" y="3573000"/>
            <a:ext cx="38880" cy="425160"/>
          </a:xfrm>
          <a:custGeom>
            <a:avLst/>
            <a:gdLst/>
            <a:ahLst/>
            <a:cxnLst/>
            <a:rect l="l" t="t" r="r" b="b"/>
            <a:pathLst>
              <a:path w="16201" h="21600">
                <a:moveTo>
                  <a:pt x="15620" y="21600"/>
                </a:moveTo>
                <a:cubicBezTo>
                  <a:pt x="-5399" y="13389"/>
                  <a:pt x="-5205" y="6189"/>
                  <a:pt x="16201" y="0"/>
                </a:cubicBezTo>
              </a:path>
            </a:pathLst>
          </a:cu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4"/>
          <p:cNvSpPr/>
          <p:nvPr/>
        </p:nvSpPr>
        <p:spPr>
          <a:xfrm>
            <a:off x="1892880" y="2719440"/>
            <a:ext cx="109008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 </a:t>
            </a:r>
            <a:r>
              <a:rPr lang="en-US" sz="2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5"/>
          <p:cNvSpPr/>
          <p:nvPr/>
        </p:nvSpPr>
        <p:spPr>
          <a:xfrm>
            <a:off x="5474160" y="3947400"/>
            <a:ext cx="37692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6"/>
          <p:cNvSpPr/>
          <p:nvPr/>
        </p:nvSpPr>
        <p:spPr>
          <a:xfrm>
            <a:off x="7521480" y="3435120"/>
            <a:ext cx="36036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7"/>
          <p:cNvSpPr/>
          <p:nvPr/>
        </p:nvSpPr>
        <p:spPr>
          <a:xfrm>
            <a:off x="4274640" y="5456160"/>
            <a:ext cx="924552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θ = 1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”,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then d = 206,265 AU = 1 Parsec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8"/>
          <p:cNvSpPr txBox="1"/>
          <p:nvPr/>
        </p:nvSpPr>
        <p:spPr>
          <a:xfrm>
            <a:off x="120600" y="6238440"/>
            <a:ext cx="12763080" cy="34045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As the parallax angle gets smaller and smaller, errors dominate the measurement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Parallax cannot be measured beyond a few hundred parsecs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-150480" y="-185040"/>
            <a:ext cx="133056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Outside Our Neighborhood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46240" y="1747080"/>
            <a:ext cx="12511800" cy="3658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stars are not necessarily closer than fainter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way to relate apparent magnitude (a measured quantity) to absolute magnitude (a physical property)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81" name="pasted-image.tiff"/>
          <p:cNvPicPr/>
          <p:nvPr/>
        </p:nvPicPr>
        <p:blipFill>
          <a:blip r:embed="rId3"/>
          <a:stretch/>
        </p:blipFill>
        <p:spPr>
          <a:xfrm>
            <a:off x="11192040" y="711180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2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704304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1009440" y="720468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4"/>
          <p:cNvSpPr/>
          <p:nvPr/>
        </p:nvSpPr>
        <p:spPr>
          <a:xfrm>
            <a:off x="3227400" y="7458840"/>
            <a:ext cx="779868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asted-image.tiff"/>
          <p:cNvPicPr/>
          <p:nvPr/>
        </p:nvPicPr>
        <p:blipFill>
          <a:blip r:embed="rId3"/>
          <a:stretch/>
        </p:blipFill>
        <p:spPr>
          <a:xfrm>
            <a:off x="5639400" y="834588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6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827712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7" name="Line 5"/>
          <p:cNvSpPr/>
          <p:nvPr/>
        </p:nvSpPr>
        <p:spPr>
          <a:xfrm>
            <a:off x="3144240" y="8724960"/>
            <a:ext cx="241200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1009440" y="843876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3719880" y="8507880"/>
            <a:ext cx="10792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10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678240" y="5913000"/>
            <a:ext cx="98060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i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Reminder about the astronomical magnitude system: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4933440" y="7216560"/>
            <a:ext cx="31374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few hundred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270080" y="2484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 Variables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66960" y="1858320"/>
            <a:ext cx="12870360" cy="34182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the early 1900’s Henrietta Swan Leavitt began studying variable stars at Harvard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She found the relationship between the period of variation and the luminosity of the star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94" name="pasted-image.png"/>
          <p:cNvPicPr/>
          <p:nvPr/>
        </p:nvPicPr>
        <p:blipFill>
          <a:blip r:embed="rId4"/>
          <a:stretch/>
        </p:blipFill>
        <p:spPr>
          <a:xfrm>
            <a:off x="477000" y="5465160"/>
            <a:ext cx="2868120" cy="374724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5"/>
          <a:stretch/>
        </p:blipFill>
        <p:spPr>
          <a:xfrm>
            <a:off x="464400" y="5146560"/>
            <a:ext cx="2893680" cy="4167720"/>
          </a:xfrm>
          <a:prstGeom prst="rect">
            <a:avLst/>
          </a:prstGeom>
          <a:ln>
            <a:noFill/>
          </a:ln>
        </p:spPr>
      </p:pic>
      <p:sp>
        <p:nvSpPr>
          <p:cNvPr id="196" name="Line 3"/>
          <p:cNvSpPr/>
          <p:nvPr/>
        </p:nvSpPr>
        <p:spPr>
          <a:xfrm flipV="1">
            <a:off x="8715240" y="5720400"/>
            <a:ext cx="0" cy="303768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4"/>
          <p:cNvSpPr/>
          <p:nvPr/>
        </p:nvSpPr>
        <p:spPr>
          <a:xfrm>
            <a:off x="8422200" y="8567280"/>
            <a:ext cx="419004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5"/>
          <p:cNvSpPr/>
          <p:nvPr/>
        </p:nvSpPr>
        <p:spPr>
          <a:xfrm flipV="1">
            <a:off x="9147600" y="6404760"/>
            <a:ext cx="3154680" cy="16689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10069200" y="8419320"/>
            <a:ext cx="13118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 rot="16200000">
            <a:off x="7113600" y="6260760"/>
            <a:ext cx="2229840" cy="1518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Absolute Magnitude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9206280" y="5396760"/>
            <a:ext cx="303804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Leavitt’s Law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asted-image.tiff"/>
          <p:cNvPicPr/>
          <p:nvPr/>
        </p:nvPicPr>
        <p:blipFill>
          <a:blip r:embed="rId6"/>
          <a:stretch/>
        </p:blipFill>
        <p:spPr>
          <a:xfrm>
            <a:off x="3642120" y="5811480"/>
            <a:ext cx="4105080" cy="337644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7"/>
          <a:stretch/>
        </p:blipFill>
        <p:spPr>
          <a:xfrm>
            <a:off x="3629520" y="5492880"/>
            <a:ext cx="4130280" cy="379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1226</Words>
  <Application>Microsoft Office PowerPoint</Application>
  <PresentationFormat>Custom</PresentationFormat>
  <Paragraphs>157</Paragraphs>
  <Slides>23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Cambria Math</vt:lpstr>
      <vt:lpstr>DejaVu Sans</vt:lpstr>
      <vt:lpstr>Georgia</vt:lpstr>
      <vt:lpstr>Marker Felt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Mulligan, Brian W</cp:lastModifiedBy>
  <cp:revision>19</cp:revision>
  <dcterms:modified xsi:type="dcterms:W3CDTF">2016-11-01T03:34:53Z</dcterms:modified>
  <dc:language>en-US</dc:language>
</cp:coreProperties>
</file>